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7423D-3129-46F0-B840-CB76519420B7}" type="datetimeFigureOut">
              <a:rPr lang="zh-TW" altLang="en-US" smtClean="0"/>
              <a:pPr/>
              <a:t>2016/11/21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E0FD2-7D8C-4D80-B499-42DA91C58ED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1561728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sz="8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可溶衛生紙沖馬桶</a:t>
            </a:r>
            <a:endParaRPr lang="en-US" altLang="zh-TW" sz="87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r>
              <a:rPr lang="zh-TW" altLang="en-US" sz="8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不可溶面紙才丟垃圾桶</a:t>
            </a:r>
            <a:endParaRPr lang="en-US" altLang="zh-TW" sz="87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0" y="1052736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6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如廁新</a:t>
            </a:r>
            <a:r>
              <a:rPr lang="zh-TW" altLang="en-US" sz="6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j-cs"/>
              </a:rPr>
              <a:t>觀念</a:t>
            </a:r>
            <a:endParaRPr kumimoji="0" lang="zh-TW" altLang="en-US" sz="6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1560" y="404664"/>
            <a:ext cx="78790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40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常見衛生用紙可否丟入馬桶彙整表</a:t>
            </a:r>
            <a:endParaRPr lang="zh-TW" altLang="en-US" sz="4000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547664" y="1413411"/>
          <a:ext cx="5904656" cy="2520280"/>
        </p:xfrm>
        <a:graphic>
          <a:graphicData uri="http://schemas.openxmlformats.org/drawingml/2006/table">
            <a:tbl>
              <a:tblPr/>
              <a:tblGrid>
                <a:gridCol w="3496178"/>
                <a:gridCol w="2408478"/>
              </a:tblGrid>
              <a:tr h="767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紙類項目</a:t>
                      </a:r>
                      <a:endParaRPr lang="zh-TW" sz="3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丟入馬桶</a:t>
                      </a:r>
                      <a:endParaRPr lang="zh-TW" sz="32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2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0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衛生紙</a:t>
                      </a:r>
                      <a:endParaRPr lang="zh-TW" sz="32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8762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0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濕式衛生紙</a:t>
                      </a:r>
                      <a:endParaRPr lang="zh-TW" sz="32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b="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</a:tbl>
          </a:graphicData>
        </a:graphic>
      </p:graphicFrame>
      <p:grpSp>
        <p:nvGrpSpPr>
          <p:cNvPr id="2" name="群組 6"/>
          <p:cNvGrpSpPr/>
          <p:nvPr/>
        </p:nvGrpSpPr>
        <p:grpSpPr>
          <a:xfrm>
            <a:off x="1187624" y="4797152"/>
            <a:ext cx="7128792" cy="1761844"/>
            <a:chOff x="1478706" y="705318"/>
            <a:chExt cx="1713070" cy="176184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圓角矩形 9"/>
            <p:cNvSpPr/>
            <p:nvPr/>
          </p:nvSpPr>
          <p:spPr>
            <a:xfrm>
              <a:off x="1478706" y="705318"/>
              <a:ext cx="1713070" cy="1713070"/>
            </a:xfrm>
            <a:prstGeom prst="roundRect">
              <a:avLst/>
            </a:prstGeom>
            <a:solidFill>
              <a:srgbClr val="3399FF">
                <a:alpha val="84000"/>
              </a:srgbClr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圓角矩形 4"/>
            <p:cNvSpPr/>
            <p:nvPr/>
          </p:nvSpPr>
          <p:spPr>
            <a:xfrm>
              <a:off x="1547921" y="921342"/>
              <a:ext cx="1545820" cy="15458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1</a:t>
              </a:r>
              <a:r>
                <a:rPr lang="zh-TW" altLang="en-US" sz="2000" dirty="0"/>
                <a:t>、請勿投入大量衛生紙。</a:t>
              </a:r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2</a:t>
              </a:r>
              <a:r>
                <a:rPr lang="zh-TW" altLang="en-US" sz="2000" dirty="0"/>
                <a:t>、如屬老舊建築管線、設備及其配件（未依建築</a:t>
              </a:r>
              <a:r>
                <a:rPr lang="zh-TW" altLang="en-US" sz="2000" dirty="0" smtClean="0"/>
                <a:t>技術</a:t>
              </a:r>
              <a:endParaRPr lang="en-US" altLang="zh-TW" sz="2000" dirty="0" smtClean="0"/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zh-TW" altLang="en-US" sz="2000" dirty="0"/>
                <a:t> </a:t>
              </a:r>
              <a:r>
                <a:rPr lang="zh-TW" altLang="en-US" sz="2000" dirty="0" smtClean="0"/>
                <a:t>      規則</a:t>
              </a:r>
              <a:r>
                <a:rPr lang="zh-TW" altLang="en-US" sz="2000" dirty="0"/>
                <a:t>設計或未符合中華民國國家標準），衛生紙</a:t>
              </a:r>
              <a:r>
                <a:rPr lang="zh-TW" altLang="en-US" sz="2000" dirty="0" smtClean="0"/>
                <a:t>不</a:t>
              </a:r>
              <a:endParaRPr lang="en-US" altLang="zh-TW" sz="2000" dirty="0" smtClean="0"/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zh-TW" altLang="en-US" sz="2000" dirty="0"/>
                <a:t> </a:t>
              </a:r>
              <a:r>
                <a:rPr lang="zh-TW" altLang="en-US" sz="2000" dirty="0" smtClean="0"/>
                <a:t>      丟</a:t>
              </a:r>
              <a:r>
                <a:rPr lang="zh-TW" altLang="en-US" sz="2000" dirty="0"/>
                <a:t>入馬桶。</a:t>
              </a:r>
              <a:endParaRPr lang="zh-TW" altLang="en-US" sz="2000" dirty="0">
                <a:solidFill>
                  <a:schemeClr val="tx1"/>
                </a:solidFill>
                <a:latin typeface="標楷體" pitchFamily="65" charset="-120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 rot="758897">
            <a:off x="5933070" y="4536176"/>
            <a:ext cx="29803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特別注意</a:t>
            </a:r>
            <a:endParaRPr lang="zh-TW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甜甜圈 14"/>
          <p:cNvSpPr/>
          <p:nvPr/>
        </p:nvSpPr>
        <p:spPr>
          <a:xfrm>
            <a:off x="6038287" y="2412814"/>
            <a:ext cx="504056" cy="504056"/>
          </a:xfrm>
          <a:prstGeom prst="donu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6" name="甜甜圈 15"/>
          <p:cNvSpPr/>
          <p:nvPr/>
        </p:nvSpPr>
        <p:spPr>
          <a:xfrm>
            <a:off x="6049332" y="3213611"/>
            <a:ext cx="504056" cy="504056"/>
          </a:xfrm>
          <a:prstGeom prst="donu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1560" y="404664"/>
            <a:ext cx="78790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40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常見衛生用紙可否丟入馬桶彙整表</a:t>
            </a:r>
            <a:endParaRPr lang="zh-TW" altLang="en-US" sz="4000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9" name="群組 6"/>
          <p:cNvGrpSpPr/>
          <p:nvPr/>
        </p:nvGrpSpPr>
        <p:grpSpPr>
          <a:xfrm>
            <a:off x="1187624" y="4797152"/>
            <a:ext cx="7128792" cy="1761844"/>
            <a:chOff x="1478706" y="705318"/>
            <a:chExt cx="1713070" cy="176184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圓角矩形 9"/>
            <p:cNvSpPr/>
            <p:nvPr/>
          </p:nvSpPr>
          <p:spPr>
            <a:xfrm>
              <a:off x="1478706" y="705318"/>
              <a:ext cx="1713070" cy="1713070"/>
            </a:xfrm>
            <a:prstGeom prst="roundRect">
              <a:avLst/>
            </a:prstGeom>
            <a:solidFill>
              <a:srgbClr val="3399FF">
                <a:alpha val="84000"/>
              </a:srgbClr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圓角矩形 4"/>
            <p:cNvSpPr/>
            <p:nvPr/>
          </p:nvSpPr>
          <p:spPr>
            <a:xfrm>
              <a:off x="1547921" y="921342"/>
              <a:ext cx="1545820" cy="15458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121920" rIns="121920" bIns="121920" spcCol="1270" anchor="ctr"/>
            <a:lstStyle/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1</a:t>
              </a:r>
              <a:r>
                <a:rPr lang="zh-TW" altLang="en-US" sz="2000" dirty="0"/>
                <a:t>、面類及紙巾類等衛生用紙，使用長纖維製造且</a:t>
              </a:r>
              <a:r>
                <a:rPr lang="zh-TW" altLang="en-US" sz="2000" dirty="0" smtClean="0"/>
                <a:t>添加</a:t>
              </a:r>
              <a:endParaRPr lang="en-US" altLang="zh-TW" sz="2000" dirty="0" smtClean="0"/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 </a:t>
              </a:r>
              <a:r>
                <a:rPr lang="en-US" altLang="zh-TW" sz="2000" dirty="0" smtClean="0"/>
                <a:t>      </a:t>
              </a:r>
              <a:r>
                <a:rPr lang="zh-TW" altLang="en-US" sz="2000" dirty="0" smtClean="0"/>
                <a:t>濕</a:t>
              </a:r>
              <a:r>
                <a:rPr lang="zh-TW" altLang="en-US" sz="2000" dirty="0"/>
                <a:t>強成分，遇水不易分解，故不可丟入馬桶，且</a:t>
              </a:r>
              <a:r>
                <a:rPr lang="zh-TW" altLang="en-US" sz="2000" dirty="0" smtClean="0"/>
                <a:t>應 </a:t>
              </a:r>
              <a:endParaRPr lang="en-US" altLang="zh-TW" sz="2000" dirty="0" smtClean="0"/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 </a:t>
              </a:r>
              <a:r>
                <a:rPr lang="en-US" altLang="zh-TW" sz="2000" dirty="0" smtClean="0"/>
                <a:t>      </a:t>
              </a:r>
              <a:r>
                <a:rPr lang="zh-TW" altLang="en-US" sz="2000" dirty="0" smtClean="0"/>
                <a:t>投入</a:t>
              </a:r>
              <a:r>
                <a:rPr lang="zh-TW" altLang="en-US" sz="2000" dirty="0"/>
                <a:t>加蓋之垃圾桶並定時清理，以維護環境衛生。</a:t>
              </a:r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2</a:t>
              </a:r>
              <a:r>
                <a:rPr lang="zh-TW" altLang="en-US" sz="2000" dirty="0"/>
                <a:t>、衛生棉（條）等生理用品，請勿丟馬桶內，以免</a:t>
              </a:r>
              <a:r>
                <a:rPr lang="zh-TW" altLang="en-US" sz="2000" dirty="0" smtClean="0"/>
                <a:t>造</a:t>
              </a:r>
              <a:endParaRPr lang="en-US" altLang="zh-TW" sz="2000" dirty="0" smtClean="0"/>
            </a:p>
            <a:p>
              <a:pPr defTabSz="142240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n-US" altLang="zh-TW" sz="2000" dirty="0"/>
                <a:t> </a:t>
              </a:r>
              <a:r>
                <a:rPr lang="en-US" altLang="zh-TW" sz="2000" dirty="0" smtClean="0"/>
                <a:t>      </a:t>
              </a:r>
              <a:r>
                <a:rPr lang="zh-TW" altLang="en-US" sz="2000" dirty="0" smtClean="0"/>
                <a:t>成</a:t>
              </a:r>
              <a:r>
                <a:rPr lang="zh-TW" altLang="en-US" sz="2000" dirty="0"/>
                <a:t>堵塞。</a:t>
              </a:r>
              <a:endParaRPr lang="zh-TW" altLang="en-US" sz="2000" dirty="0">
                <a:solidFill>
                  <a:schemeClr val="tx1"/>
                </a:solidFill>
                <a:latin typeface="標楷體" pitchFamily="65" charset="-120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 rot="758897">
            <a:off x="6742119" y="4383139"/>
            <a:ext cx="15824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注意</a:t>
            </a:r>
            <a:endParaRPr lang="zh-TW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1547664" y="1340768"/>
          <a:ext cx="6096000" cy="3096345"/>
        </p:xfrm>
        <a:graphic>
          <a:graphicData uri="http://schemas.openxmlformats.org/drawingml/2006/table">
            <a:tbl>
              <a:tblPr/>
              <a:tblGrid>
                <a:gridCol w="3080982"/>
                <a:gridCol w="3015018"/>
              </a:tblGrid>
              <a:tr h="61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紙類項目</a:t>
                      </a: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丟入馬桶</a:t>
                      </a:r>
                      <a:endParaRPr lang="zh-TW" sz="3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面紙</a:t>
                      </a: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紙巾</a:t>
                      </a:r>
                      <a:endParaRPr lang="zh-TW" sz="3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擦手紙</a:t>
                      </a:r>
                      <a:endParaRPr lang="zh-TW" sz="32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2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生理用品</a:t>
                      </a: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32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3074" marR="13074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十字形 13"/>
          <p:cNvSpPr/>
          <p:nvPr/>
        </p:nvSpPr>
        <p:spPr>
          <a:xfrm rot="18839895">
            <a:off x="5936206" y="2147436"/>
            <a:ext cx="391632" cy="355477"/>
          </a:xfrm>
          <a:prstGeom prst="plus">
            <a:avLst>
              <a:gd name="adj" fmla="val 4162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十字形 14"/>
          <p:cNvSpPr/>
          <p:nvPr/>
        </p:nvSpPr>
        <p:spPr>
          <a:xfrm rot="18839895">
            <a:off x="5936207" y="2795508"/>
            <a:ext cx="391632" cy="355477"/>
          </a:xfrm>
          <a:prstGeom prst="plus">
            <a:avLst>
              <a:gd name="adj" fmla="val 4162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十字形 15"/>
          <p:cNvSpPr/>
          <p:nvPr/>
        </p:nvSpPr>
        <p:spPr>
          <a:xfrm rot="18839895">
            <a:off x="5936207" y="3371571"/>
            <a:ext cx="391632" cy="355477"/>
          </a:xfrm>
          <a:prstGeom prst="plus">
            <a:avLst>
              <a:gd name="adj" fmla="val 4162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十字形 16"/>
          <p:cNvSpPr/>
          <p:nvPr/>
        </p:nvSpPr>
        <p:spPr>
          <a:xfrm rot="18839895">
            <a:off x="5936207" y="3947636"/>
            <a:ext cx="391632" cy="355477"/>
          </a:xfrm>
          <a:prstGeom prst="plus">
            <a:avLst>
              <a:gd name="adj" fmla="val 4162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836712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7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聰明如您</a:t>
            </a:r>
            <a:endParaRPr lang="en-US" altLang="zh-TW" sz="7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algn="ctr"/>
            <a:endParaRPr lang="en-US" altLang="zh-TW" sz="7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  <a:p>
            <a:pPr algn="ctr"/>
            <a:r>
              <a:rPr lang="zh-TW" altLang="en-US" sz="7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跟上時代潮流了嗎？</a:t>
            </a:r>
            <a:endParaRPr lang="zh-TW" altLang="en-US" sz="7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軟正黑體" pitchFamily="34" charset="-120"/>
              <a:cs typeface="Times New Roman" pitchFamily="18" charset="0"/>
            </a:endParaRPr>
          </a:p>
        </p:txBody>
      </p:sp>
      <p:pic>
        <p:nvPicPr>
          <p:cNvPr id="5" name="圖片 4" descr="環保署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6021288"/>
            <a:ext cx="515123" cy="546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3491880" y="6093296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dirty="0" smtClean="0">
                <a:latin typeface="標楷體" pitchFamily="65" charset="-120"/>
                <a:ea typeface="標楷體" pitchFamily="65" charset="-120"/>
              </a:rPr>
              <a:t>行政院環境保護署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廣告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188</Words>
  <Application>Microsoft Office PowerPoint</Application>
  <PresentationFormat>如螢幕大小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投影片 1</vt:lpstr>
      <vt:lpstr>投影片 2</vt:lpstr>
      <vt:lpstr>投影片 3</vt:lpstr>
      <vt:lpstr>投影片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wanyi.chen</dc:creator>
  <cp:lastModifiedBy>user</cp:lastModifiedBy>
  <cp:revision>7</cp:revision>
  <dcterms:created xsi:type="dcterms:W3CDTF">2016-11-08T10:37:05Z</dcterms:created>
  <dcterms:modified xsi:type="dcterms:W3CDTF">2016-11-21T07:53:33Z</dcterms:modified>
</cp:coreProperties>
</file>